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60" r:id="rId2"/>
    <p:sldId id="272" r:id="rId3"/>
    <p:sldId id="265" r:id="rId4"/>
    <p:sldId id="267" r:id="rId5"/>
    <p:sldId id="268" r:id="rId6"/>
    <p:sldId id="270" r:id="rId7"/>
    <p:sldId id="26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oleObject" Target="../embeddings/oleObject2.bin"/><Relationship Id="rId26" Type="http://schemas.openxmlformats.org/officeDocument/2006/relationships/image" Target="../media/image18.png"/><Relationship Id="rId21" Type="http://schemas.openxmlformats.org/officeDocument/2006/relationships/image" Target="../media/image4.wmf"/><Relationship Id="rId17" Type="http://schemas.openxmlformats.org/officeDocument/2006/relationships/image" Target="../media/image2.wmf"/><Relationship Id="rId12" Type="http://schemas.openxmlformats.org/officeDocument/2006/relationships/image" Target="../media/image7.png"/><Relationship Id="rId25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20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4" Type="http://schemas.openxmlformats.org/officeDocument/2006/relationships/image" Target="../media/image16.png"/><Relationship Id="rId15" Type="http://schemas.openxmlformats.org/officeDocument/2006/relationships/image" Target="../media/image15.png"/><Relationship Id="rId23" Type="http://schemas.openxmlformats.org/officeDocument/2006/relationships/image" Target="../media/image5.wmf"/><Relationship Id="rId19" Type="http://schemas.openxmlformats.org/officeDocument/2006/relationships/image" Target="../media/image3.wmf"/><Relationship Id="rId22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2.pn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21,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P3 Challenge- </a:t>
            </a:r>
          </a:p>
          <a:p>
            <a:pPr lvl="1"/>
            <a:r>
              <a:rPr lang="en-US" sz="1800" b="1" dirty="0" smtClean="0"/>
              <a:t>When a neutron becomes a proton, what kind of nuclear decay is this? </a:t>
            </a:r>
          </a:p>
          <a:p>
            <a:pPr lvl="1"/>
            <a:r>
              <a:rPr lang="en-US" sz="1800" b="1" dirty="0" smtClean="0"/>
              <a:t>When a proton becomes a neutron, what kind of nuclear decay is this?</a:t>
            </a:r>
          </a:p>
          <a:p>
            <a:pPr lvl="1"/>
            <a:endParaRPr lang="en-US" sz="1800" b="1" baseline="30000" dirty="0" smtClean="0"/>
          </a:p>
          <a:p>
            <a:endParaRPr lang="en-US" b="1" dirty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Nuclear Chemistry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Agenda</a:t>
            </a:r>
          </a:p>
          <a:p>
            <a:pPr lvl="1"/>
            <a:r>
              <a:rPr lang="en-US" sz="1800" b="1" dirty="0" smtClean="0"/>
              <a:t>Types of Radiation</a:t>
            </a:r>
          </a:p>
          <a:p>
            <a:pPr lvl="1"/>
            <a:r>
              <a:rPr lang="en-US" sz="1800" b="1" dirty="0" smtClean="0"/>
              <a:t>Radiation Safety</a:t>
            </a:r>
          </a:p>
          <a:p>
            <a:pPr lvl="1"/>
            <a:r>
              <a:rPr lang="en-US" sz="1800" b="1" dirty="0" smtClean="0"/>
              <a:t>Radioactive decay</a:t>
            </a:r>
          </a:p>
          <a:p>
            <a:pPr lvl="1"/>
            <a:r>
              <a:rPr lang="en-US" sz="1800" b="1" dirty="0" smtClean="0"/>
              <a:t>Nuclear Reactions</a:t>
            </a:r>
          </a:p>
          <a:p>
            <a:pPr lvl="1"/>
            <a:r>
              <a:rPr lang="en-US" sz="1800" b="1" dirty="0" smtClean="0"/>
              <a:t>Half-life</a:t>
            </a:r>
          </a:p>
          <a:p>
            <a:pPr lvl="1"/>
            <a:endParaRPr lang="en-US" sz="2000" b="1" dirty="0"/>
          </a:p>
          <a:p>
            <a:r>
              <a:rPr lang="en-US" b="1" dirty="0"/>
              <a:t>Assignment: </a:t>
            </a:r>
            <a:r>
              <a:rPr lang="en-US" b="1" dirty="0" smtClean="0"/>
              <a:t>Nuclear Chemistry Worksheet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95044" y="865486"/>
            <a:ext cx="4086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Turn in your Atom PhET if not yet.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Get out the Radioactivity Reading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For a HMK check.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Radioactivity – spontaneous emission of nuclear radiation from a nucleus</a:t>
            </a:r>
          </a:p>
          <a:p>
            <a:pPr lvl="1"/>
            <a:r>
              <a:rPr lang="en-US" b="1" dirty="0" smtClean="0"/>
              <a:t>Term first coined by Marie Curie</a:t>
            </a:r>
          </a:p>
          <a:p>
            <a:r>
              <a:rPr lang="en-US" b="1" dirty="0" smtClean="0"/>
              <a:t>Three types of nuclear 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6603665"/>
                  </p:ext>
                </p:extLst>
              </p:nvPr>
            </p:nvGraphicFramePr>
            <p:xfrm>
              <a:off x="1399834" y="3777888"/>
              <a:ext cx="9442339" cy="256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982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64320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Type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Greek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Symbol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Identiy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Charge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Energy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Stopped</a:t>
                          </a:r>
                          <a:r>
                            <a:rPr lang="en-US" baseline="0" dirty="0" smtClean="0"/>
                            <a:t> by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alpha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  <a:sym typeface="Euclid Symbol" panose="05050102010706020507" pitchFamily="18" charset="2"/>
                            </a:rPr>
                            <a:t>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Helium 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b="0" i="0" dirty="0" smtClean="0">
                                    <a:latin typeface="+mn-lt"/>
                                    <a:cs typeface="Arial" panose="020B0604020202020204" pitchFamily="34" charset="0"/>
                                  </a:rPr>
                                  <m:t>Low</m:t>
                                </m:r>
                              </m:oMath>
                            </m:oMathPara>
                          </a14:m>
                          <a:endParaRPr lang="en-US" i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Paper, clothes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beta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2400" dirty="0" smtClean="0"/>
                            <a:t>β</a:t>
                          </a:r>
                          <a:r>
                            <a:rPr lang="en-US" sz="2400" baseline="30000" dirty="0" smtClean="0"/>
                            <a:t>-  </a:t>
                          </a:r>
                          <a:r>
                            <a:rPr lang="en-US" sz="2400" baseline="0" dirty="0" smtClean="0"/>
                            <a:t>(</a:t>
                          </a:r>
                          <a:r>
                            <a:rPr lang="el-GR" sz="2400" dirty="0" smtClean="0"/>
                            <a:t>β</a:t>
                          </a:r>
                          <a:r>
                            <a:rPr lang="en-US" sz="2400" baseline="30000" dirty="0" smtClean="0"/>
                            <a:t>+</a:t>
                          </a:r>
                          <a:r>
                            <a:rPr lang="en-US" sz="2400" baseline="0" dirty="0" smtClean="0"/>
                            <a:t>)</a:t>
                          </a:r>
                          <a:endParaRPr lang="en-US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Electron</a:t>
                          </a:r>
                          <a:r>
                            <a:rPr lang="en-US" baseline="0" dirty="0" smtClean="0"/>
                            <a:t> </a:t>
                          </a:r>
                        </a:p>
                        <a:p>
                          <a:pPr algn="ctr"/>
                          <a:r>
                            <a:rPr lang="en-US" baseline="0" dirty="0" smtClean="0"/>
                            <a:t>(or positron)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(+1)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High</a:t>
                          </a:r>
                          <a:r>
                            <a:rPr lang="en-US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to very high</a:t>
                          </a:r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Aluminum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gamma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ym typeface="Euclid Symbol" panose="05050102010706020507" pitchFamily="18" charset="2"/>
                            </a:rPr>
                            <a:t></a:t>
                          </a:r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EM radiation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Very</a:t>
                          </a:r>
                          <a:r>
                            <a:rPr lang="en-US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high</a:t>
                          </a:r>
                          <a:endParaRPr lang="en-US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Lead, Thick</a:t>
                          </a:r>
                          <a:r>
                            <a:rPr lang="en-US" baseline="0" dirty="0" smtClean="0"/>
                            <a:t> Concrete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6603665"/>
                  </p:ext>
                </p:extLst>
              </p:nvPr>
            </p:nvGraphicFramePr>
            <p:xfrm>
              <a:off x="1399834" y="3777888"/>
              <a:ext cx="9442339" cy="256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982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5982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64320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Type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Greek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Symbol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Identiy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Charge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Energy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Stopped</a:t>
                          </a:r>
                          <a:r>
                            <a:rPr lang="en-US" baseline="0" dirty="0" smtClean="0"/>
                            <a:t> by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alpha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  <a:sym typeface="Euclid Symbol" panose="05050102010706020507" pitchFamily="18" charset="2"/>
                            </a:rPr>
                            <a:t></a:t>
                          </a:r>
                          <a:endPara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Helium 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391" t="-103774" r="-107031" b="-2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Paper, clothes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beta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2400" dirty="0" smtClean="0"/>
                            <a:t>β</a:t>
                          </a:r>
                          <a:r>
                            <a:rPr lang="en-US" sz="2400" baseline="30000" dirty="0" smtClean="0"/>
                            <a:t>-  </a:t>
                          </a:r>
                          <a:r>
                            <a:rPr lang="en-US" sz="2400" baseline="0" dirty="0" smtClean="0"/>
                            <a:t>(</a:t>
                          </a:r>
                          <a:r>
                            <a:rPr lang="el-GR" sz="2400" dirty="0" smtClean="0"/>
                            <a:t>β</a:t>
                          </a:r>
                          <a:r>
                            <a:rPr lang="en-US" sz="2400" baseline="30000" dirty="0" smtClean="0"/>
                            <a:t>+</a:t>
                          </a:r>
                          <a:r>
                            <a:rPr lang="en-US" sz="2400" baseline="0" dirty="0" smtClean="0"/>
                            <a:t>)</a:t>
                          </a:r>
                          <a:endParaRPr lang="en-US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Electron</a:t>
                          </a:r>
                          <a:r>
                            <a:rPr lang="en-US" baseline="0" dirty="0" smtClean="0"/>
                            <a:t> </a:t>
                          </a:r>
                        </a:p>
                        <a:p>
                          <a:pPr algn="ctr"/>
                          <a:r>
                            <a:rPr lang="en-US" baseline="0" dirty="0" smtClean="0"/>
                            <a:t>(or positron)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r>
                            <a:rPr lang="en-US" dirty="0" smtClean="0"/>
                            <a:t>1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(+1)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High</a:t>
                          </a:r>
                          <a:r>
                            <a:rPr lang="en-US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to very high</a:t>
                          </a:r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Aluminum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gamma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ym typeface="Euclid Symbol" panose="05050102010706020507" pitchFamily="18" charset="2"/>
                            </a:rPr>
                            <a:t></a:t>
                          </a:r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EM radiation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+mn-lt"/>
                              <a:cs typeface="Arial" panose="020B0604020202020204" pitchFamily="34" charset="0"/>
                            </a:rPr>
                            <a:t>Very</a:t>
                          </a:r>
                          <a:r>
                            <a:rPr lang="en-US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high</a:t>
                          </a:r>
                          <a:endParaRPr lang="en-US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Lead, Thick</a:t>
                          </a:r>
                          <a:r>
                            <a:rPr lang="en-US" baseline="0" dirty="0" smtClean="0"/>
                            <a:t> Concrete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03623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Reaction Symbols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603500"/>
                <a:ext cx="9308395" cy="3416300"/>
              </a:xfrm>
            </p:spPr>
            <p:txBody>
              <a:bodyPr/>
              <a:lstStyle/>
              <a:p>
                <a:r>
                  <a:rPr lang="en-US" b="1" dirty="0" smtClean="0"/>
                  <a:t>All three types need to have symbols like the isotopic symbols </a:t>
                </a:r>
              </a:p>
              <a:p>
                <a:r>
                  <a:rPr lang="en-US" b="1" u="sng" dirty="0" smtClean="0"/>
                  <a:t>Alpha radiation </a:t>
                </a:r>
                <a:r>
                  <a:rPr lang="en-US" b="1" dirty="0" smtClean="0"/>
                  <a:t>is a Helium nucleus</a:t>
                </a:r>
              </a:p>
              <a:p>
                <a:r>
                  <a:rPr lang="en-US" b="1" u="sng" dirty="0" smtClean="0"/>
                  <a:t>Beta radiation </a:t>
                </a:r>
                <a:r>
                  <a:rPr lang="en-US" b="1" dirty="0" smtClean="0"/>
                  <a:t>is an electron or positron                         or            </a:t>
                </a:r>
              </a:p>
              <a:p>
                <a:pPr lvl="1"/>
                <a:r>
                  <a:rPr lang="en-US" b="1" dirty="0" smtClean="0"/>
                  <a:t>A neutrino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en-US" b="1" dirty="0" smtClean="0"/>
                  <a:t>) or antineutrino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</m:acc>
                  </m:oMath>
                </a14:m>
                <a:r>
                  <a:rPr lang="en-US" b="1" dirty="0" smtClean="0"/>
                  <a:t>) is also emitted. “Beta decay” or “positron emission”</a:t>
                </a:r>
              </a:p>
              <a:p>
                <a:r>
                  <a:rPr lang="en-US" b="1" u="sng" dirty="0" smtClean="0"/>
                  <a:t>Gamma radiation </a:t>
                </a:r>
                <a:r>
                  <a:rPr lang="en-US" b="1" dirty="0" smtClean="0"/>
                  <a:t>is pure energy and has no equivalent atomic number or mass number. It’s symbol is a simple gamma. (Jesus fish on its nose.)</a:t>
                </a:r>
              </a:p>
              <a:p>
                <a:r>
                  <a:rPr lang="en-US" b="1" dirty="0" smtClean="0"/>
                  <a:t>Protons and neutrons also need nuclear symbols:</a:t>
                </a:r>
              </a:p>
              <a:p>
                <a:r>
                  <a:rPr lang="en-US" b="1" dirty="0" smtClean="0"/>
                  <a:t>Electrons are identical to beta radiation</a:t>
                </a:r>
                <a:r>
                  <a:rPr lang="en-US" b="1" dirty="0"/>
                  <a:t> </a:t>
                </a:r>
                <a:r>
                  <a:rPr lang="en-US" b="1" dirty="0" smtClean="0"/>
                  <a:t>but with an e.      	 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603500"/>
                <a:ext cx="9308395" cy="3416300"/>
              </a:xfrm>
              <a:blipFill>
                <a:blip r:embed="rId15"/>
                <a:stretch>
                  <a:fillRect l="-131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32171"/>
              </p:ext>
            </p:extLst>
          </p:nvPr>
        </p:nvGraphicFramePr>
        <p:xfrm>
          <a:off x="8549232" y="2584158"/>
          <a:ext cx="645554" cy="47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16" imgW="330120" imgH="241200" progId="Equation.DSMT4">
                  <p:embed/>
                </p:oleObj>
              </mc:Choice>
              <mc:Fallback>
                <p:oleObj name="Equation" r:id="rId16" imgW="330120" imgH="24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549232" y="2584158"/>
                        <a:ext cx="645554" cy="471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072688"/>
              </p:ext>
            </p:extLst>
          </p:nvPr>
        </p:nvGraphicFramePr>
        <p:xfrm>
          <a:off x="5567783" y="2938162"/>
          <a:ext cx="5699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18" imgW="291960" imgH="241200" progId="Equation.DSMT4">
                  <p:embed/>
                </p:oleObj>
              </mc:Choice>
              <mc:Fallback>
                <p:oleObj name="Equation" r:id="rId18" imgW="291960" imgH="241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567783" y="2938162"/>
                        <a:ext cx="56991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75091"/>
              </p:ext>
            </p:extLst>
          </p:nvPr>
        </p:nvGraphicFramePr>
        <p:xfrm>
          <a:off x="7128601" y="4859245"/>
          <a:ext cx="3460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20" imgW="177480" imgH="241200" progId="Equation.DSMT4">
                  <p:embed/>
                </p:oleObj>
              </mc:Choice>
              <mc:Fallback>
                <p:oleObj name="Equation" r:id="rId20" imgW="177480" imgH="2412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128601" y="4859245"/>
                        <a:ext cx="346075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719474"/>
              </p:ext>
            </p:extLst>
          </p:nvPr>
        </p:nvGraphicFramePr>
        <p:xfrm>
          <a:off x="7927389" y="4890515"/>
          <a:ext cx="3698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22" imgW="190440" imgH="241200" progId="Equation.DSMT4">
                  <p:embed/>
                </p:oleObj>
              </mc:Choice>
              <mc:Fallback>
                <p:oleObj name="Equation" r:id="rId22" imgW="190440" imgH="241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927389" y="4890515"/>
                        <a:ext cx="369888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586357" y="5363590"/>
                <a:ext cx="873798" cy="375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</m:sPre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357" y="5363590"/>
                <a:ext cx="873798" cy="37587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39944" y="3409650"/>
                <a:ext cx="1618576" cy="3777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sPre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9944" y="3409650"/>
                <a:ext cx="1618576" cy="377732"/>
              </a:xfrm>
              <a:prstGeom prst="rect">
                <a:avLst/>
              </a:prstGeom>
              <a:blipFill>
                <a:blip r:embed="rId12"/>
                <a:stretch>
                  <a:fillRect b="-37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256518" y="4495579"/>
                <a:ext cx="577324" cy="4420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sPre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6518" y="4495579"/>
                <a:ext cx="577324" cy="44204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27608" y="3409650"/>
                <a:ext cx="1247068" cy="375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</m:acc>
                        </m:e>
                      </m:sPre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608" y="3409650"/>
                <a:ext cx="1247068" cy="37587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80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Reactions for nuclear decay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Niobium -97 undergoes beta decay.  Write the decay reaction.</a:t>
                </a:r>
              </a:p>
              <a:p>
                <a:r>
                  <a:rPr lang="en-US" b="1" dirty="0" smtClean="0"/>
                  <a:t>             </a:t>
                </a:r>
                <a:r>
                  <a:rPr lang="en-US" b="1" dirty="0" smtClean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</m:acc>
                      </m:e>
                    </m:sPre>
                  </m:oMath>
                </a14:m>
                <a:r>
                  <a:rPr lang="en-US" b="1" dirty="0" smtClean="0">
                    <a:sym typeface="Wingdings" panose="05000000000000000000" pitchFamily="2" charset="2"/>
                  </a:rPr>
                  <a:t>    +    ???</a:t>
                </a:r>
                <a:endParaRPr lang="en-US" b="1" dirty="0" smtClean="0"/>
              </a:p>
              <a:p>
                <a:r>
                  <a:rPr lang="en-US" b="1" dirty="0" smtClean="0"/>
                  <a:t>We need to apply the two nuclear reaction balancing principles to determine the second product.</a:t>
                </a:r>
              </a:p>
              <a:p>
                <a:pPr lvl="1"/>
                <a:r>
                  <a:rPr lang="en-US" b="1" dirty="0" smtClean="0"/>
                  <a:t>1) Mass number for reactants and products must balance.</a:t>
                </a:r>
              </a:p>
              <a:p>
                <a:pPr lvl="1"/>
                <a:r>
                  <a:rPr lang="en-US" b="1" dirty="0" smtClean="0"/>
                  <a:t>2) Atomic number for reactants and products must balance.</a:t>
                </a:r>
              </a:p>
              <a:p>
                <a:pPr lvl="1"/>
                <a:r>
                  <a:rPr lang="en-US" b="1" dirty="0" smtClean="0"/>
                  <a:t>                 </a:t>
                </a:r>
                <a:r>
                  <a:rPr lang="en-US" b="1" dirty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</m:acc>
                      </m:e>
                    </m:sPre>
                    <m:r>
                      <a:rPr lang="en-US" sz="1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b="1" dirty="0" smtClean="0">
                    <a:sym typeface="Wingdings" panose="05000000000000000000" pitchFamily="2" charset="2"/>
                  </a:rPr>
                  <a:t>+   </a:t>
                </a:r>
              </a:p>
              <a:p>
                <a:endParaRPr lang="en-US" b="1" dirty="0">
                  <a:sym typeface="Wingdings" panose="05000000000000000000" pitchFamily="2" charset="2"/>
                </a:endParaRPr>
              </a:p>
              <a:p>
                <a:r>
                  <a:rPr lang="en-US" b="1" dirty="0" smtClean="0"/>
                  <a:t>Platinum – 190 undergoes alpha decay. Write the decay reaction. 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" t="-891" b="-2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040317" y="4788258"/>
          <a:ext cx="6715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4" imgW="342720" imgH="241200" progId="Equation.DSMT4">
                  <p:embed/>
                </p:oleObj>
              </mc:Choice>
              <mc:Fallback>
                <p:oleObj name="Equation" r:id="rId4" imgW="342720" imgH="24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40317" y="4788258"/>
                        <a:ext cx="67151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651119" y="2970526"/>
          <a:ext cx="6715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6" imgW="342720" imgH="241200" progId="Equation.DSMT4">
                  <p:embed/>
                </p:oleObj>
              </mc:Choice>
              <mc:Fallback>
                <p:oleObj name="Equation" r:id="rId6" imgW="34272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51119" y="2970526"/>
                        <a:ext cx="67151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038144"/>
              </p:ext>
            </p:extLst>
          </p:nvPr>
        </p:nvGraphicFramePr>
        <p:xfrm>
          <a:off x="4246167" y="4788259"/>
          <a:ext cx="7207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7" imgW="368280" imgH="241200" progId="Equation.DSMT4">
                  <p:embed/>
                </p:oleObj>
              </mc:Choice>
              <mc:Fallback>
                <p:oleObj name="Equation" r:id="rId7" imgW="368280" imgH="2412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46167" y="4788259"/>
                        <a:ext cx="720725" cy="47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962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Uranium – 238 undergoes alpha decay.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Thorium – 238 undergoes beta decay.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06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Nuclear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Besides natural decay, nuclear reactions can be induced by colliding small particles like neutrons or protons into a nuclide.</a:t>
            </a:r>
          </a:p>
          <a:p>
            <a:r>
              <a:rPr lang="en-US" b="1" dirty="0" smtClean="0"/>
              <a:t>Ex: When aluminum – 27 is hit with an alpha particle, a neutron and a second nuclide is produced.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Practice: When cobalt – 59  is bombarded with a neutron, an alpha particle is released and a new nuclide is produced.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284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half-life information on the table of nuclides tells how fast a sample of that isotope will decay.</a:t>
            </a:r>
          </a:p>
          <a:p>
            <a:r>
              <a:rPr lang="en-US" b="1" dirty="0" smtClean="0"/>
              <a:t>The half-life is the length of time required for half of the sample to decay.</a:t>
            </a:r>
          </a:p>
          <a:p>
            <a:r>
              <a:rPr lang="en-US" b="1" dirty="0" smtClean="0"/>
              <a:t>For a 1 g sample, after one half-life, 0.500 g remain.</a:t>
            </a:r>
          </a:p>
          <a:p>
            <a:r>
              <a:rPr lang="en-US" b="1" dirty="0" smtClean="0"/>
              <a:t>After two half-life, the 0.500 g left after the first half-life gets cut in half again: 0.250 g remain.</a:t>
            </a:r>
          </a:p>
          <a:p>
            <a:r>
              <a:rPr lang="en-US" b="1" dirty="0" smtClean="0"/>
              <a:t>After 3 half-lives, 0.125 g are left, or 1/8 gram.</a:t>
            </a:r>
          </a:p>
          <a:p>
            <a:r>
              <a:rPr lang="en-US" b="1" dirty="0" smtClean="0"/>
              <a:t>After 4 half-lives, 1/16 gram is left.</a:t>
            </a:r>
          </a:p>
          <a:p>
            <a:r>
              <a:rPr lang="en-US" b="1" dirty="0" smtClean="0"/>
              <a:t>After 5 half-lives, 1/32 gram is left….</a:t>
            </a:r>
            <a:r>
              <a:rPr lang="en-US" b="1" dirty="0" err="1" smtClean="0"/>
              <a:t>etc</a:t>
            </a:r>
            <a:r>
              <a:rPr lang="en-US" b="1" dirty="0" smtClean="0"/>
              <a:t>…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581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Exit slip –  </a:t>
            </a:r>
            <a:r>
              <a:rPr lang="en-US" b="1" baseline="30000" dirty="0" smtClean="0"/>
              <a:t>112</a:t>
            </a:r>
            <a:r>
              <a:rPr lang="en-US" b="1" dirty="0" smtClean="0"/>
              <a:t>Ag undergoes a beta decay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b="1" dirty="0" smtClean="0"/>
              <a:t>Nuclear Chemistry Problems Worksheet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/>
              <a:t>Read Holt </a:t>
            </a:r>
            <a:r>
              <a:rPr lang="en-US" b="1" dirty="0" smtClean="0"/>
              <a:t>p648-657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47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24582</TotalTime>
  <Words>434</Words>
  <Application>Microsoft Office PowerPoint</Application>
  <PresentationFormat>Widescreen</PresentationFormat>
  <Paragraphs>96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Euclid Symbol</vt:lpstr>
      <vt:lpstr>Wingdings</vt:lpstr>
      <vt:lpstr>Wingdings 3</vt:lpstr>
      <vt:lpstr>Ion Boardroom</vt:lpstr>
      <vt:lpstr>Equation</vt:lpstr>
      <vt:lpstr>Chemistry – Nov 21, 2019 </vt:lpstr>
      <vt:lpstr>Nuclear Radiation</vt:lpstr>
      <vt:lpstr>Nuclear Reaction Symbols</vt:lpstr>
      <vt:lpstr>Reactions for nuclear decay</vt:lpstr>
      <vt:lpstr>Practice</vt:lpstr>
      <vt:lpstr>Other Nuclear Reactions</vt:lpstr>
      <vt:lpstr>Half-life</vt:lpstr>
      <vt:lpstr>Exit Slip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205</cp:revision>
  <dcterms:created xsi:type="dcterms:W3CDTF">2015-08-11T02:33:52Z</dcterms:created>
  <dcterms:modified xsi:type="dcterms:W3CDTF">2019-11-21T18:05:57Z</dcterms:modified>
</cp:coreProperties>
</file>