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notesMasterIdLst>
    <p:notesMasterId r:id="rId10"/>
  </p:notesMasterIdLst>
  <p:sldIdLst>
    <p:sldId id="260" r:id="rId2"/>
    <p:sldId id="272" r:id="rId3"/>
    <p:sldId id="265" r:id="rId4"/>
    <p:sldId id="267" r:id="rId5"/>
    <p:sldId id="268" r:id="rId6"/>
    <p:sldId id="270" r:id="rId7"/>
    <p:sldId id="269" r:id="rId8"/>
    <p:sldId id="264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912" autoAdjust="0"/>
    <p:restoredTop sz="94660"/>
  </p:normalViewPr>
  <p:slideViewPr>
    <p:cSldViewPr snapToGrid="0">
      <p:cViewPr varScale="1">
        <p:scale>
          <a:sx n="73" d="100"/>
          <a:sy n="73" d="100"/>
        </p:scale>
        <p:origin x="33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4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56B87A-0224-4907-9BA6-032CD8866BDB}" type="datetimeFigureOut">
              <a:rPr lang="en-US" smtClean="0"/>
              <a:t>11/21/2019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5DFB0C-9434-49B5-B491-82C07A9BB4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7629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  <a:prstGeom prst="rect">
            <a:avLst/>
          </a:prstGeo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10158984" y="1792224"/>
            <a:ext cx="990599" cy="304799"/>
          </a:xfrm>
        </p:spPr>
        <p:txBody>
          <a:bodyPr/>
          <a:lstStyle>
            <a:lvl1pPr algn="l">
              <a:defRPr b="0">
                <a:solidFill>
                  <a:schemeClr val="bg1"/>
                </a:solidFill>
              </a:defRPr>
            </a:lvl1pPr>
          </a:lstStyle>
          <a:p>
            <a:fld id="{E748362D-825D-4A82-A0AE-0E1171E04A9C}" type="datetimeFigureOut">
              <a:rPr lang="en-US" smtClean="0"/>
              <a:t>11/21/2019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8951976" y="3227832"/>
            <a:ext cx="3867912" cy="310896"/>
          </a:xfrm>
        </p:spPr>
        <p:txBody>
          <a:bodyPr/>
          <a:lstStyle>
            <a:lvl1pPr>
              <a:defRPr sz="1000" b="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1008" y="292608"/>
            <a:ext cx="838199" cy="767687"/>
          </a:xfrm>
        </p:spPr>
        <p:txBody>
          <a:bodyPr/>
          <a:lstStyle>
            <a:lvl1pPr>
              <a:defRPr sz="2800" b="0" i="0">
                <a:latin typeface="+mj-lt"/>
              </a:defRPr>
            </a:lvl1pPr>
          </a:lstStyle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189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7" y="4969927"/>
            <a:ext cx="8825657" cy="566738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7" y="553666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11/21/2019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1288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060704"/>
            <a:ext cx="8833104" cy="1371600"/>
          </a:xfrm>
          <a:prstGeom prst="rect">
            <a:avLst/>
          </a:prstGeom>
        </p:spPr>
        <p:txBody>
          <a:bodyPr anchor="ctr" anchorCtr="0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2144" y="3547872"/>
            <a:ext cx="8825659" cy="2478024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11/21/2019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2123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6" name="Rectangle 1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7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2" name="TextBox 11"/>
          <p:cNvSpPr txBox="1"/>
          <p:nvPr/>
        </p:nvSpPr>
        <p:spPr bwMode="gray">
          <a:xfrm>
            <a:off x="898295" y="596767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 bwMode="gray">
          <a:xfrm>
            <a:off x="9715063" y="2629300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980517"/>
            <a:ext cx="8460983" cy="2698249"/>
          </a:xfrm>
          <a:prstGeom prst="rect">
            <a:avLst/>
          </a:prstGeom>
        </p:spPr>
        <p:txBody>
          <a:bodyPr anchor="ctr" anchorCtr="0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 bwMode="gray">
          <a:xfrm>
            <a:off x="1945945" y="3679987"/>
            <a:ext cx="7725772" cy="342174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400" cap="small" dirty="0">
                <a:solidFill>
                  <a:schemeClr val="tx2">
                    <a:lumMod val="40000"/>
                    <a:lumOff val="60000"/>
                  </a:schemeClr>
                </a:solidFill>
                <a:latin typeface="+mn-lt"/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8"/>
            <a:ext cx="8825659" cy="997858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11/21/2019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14484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3525"/>
            <a:ext cx="8865623" cy="1819656"/>
          </a:xfrm>
          <a:prstGeom prst="rect">
            <a:avLst/>
          </a:prstGeo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9200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11/21/2019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8121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3129168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4" y="3179764"/>
            <a:ext cx="3129168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5380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4"/>
            <a:ext cx="3145380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6700" y="2595032"/>
            <a:ext cx="3161029" cy="58473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6700" y="3179764"/>
            <a:ext cx="3161029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4991" y="2603500"/>
            <a:ext cx="32564" cy="3423554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5824" y="2603500"/>
            <a:ext cx="0" cy="3423554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11/21/2019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50140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 anchor="ctr" anchorCtr="0"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5"/>
            <a:ext cx="3050438" cy="57626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2" y="2610916"/>
            <a:ext cx="2691242" cy="1584094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7"/>
            <a:ext cx="3050438" cy="91794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2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8865" y="5109108"/>
            <a:ext cx="3050438" cy="91257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3433" y="4532842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3433" y="5109107"/>
            <a:ext cx="3050438" cy="91794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4245" y="2603500"/>
            <a:ext cx="1" cy="3461811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807352" y="2603500"/>
            <a:ext cx="0" cy="3461811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11/21/2019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8331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595033"/>
            <a:ext cx="8825659" cy="3424768"/>
          </a:xfrm>
        </p:spPr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11/21/2019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946403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Rectangle 12"/>
            <p:cNvSpPr/>
            <p:nvPr/>
          </p:nvSpPr>
          <p:spPr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76756" y="1278466"/>
            <a:ext cx="1441567" cy="4748591"/>
          </a:xfrm>
          <a:prstGeom prst="rect">
            <a:avLst/>
          </a:prstGeo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5"/>
            <a:ext cx="6256025" cy="4748591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11/21/2019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2283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9"/>
            <a:ext cx="8825659" cy="706964"/>
          </a:xfrm>
          <a:prstGeom prst="rect">
            <a:avLst/>
          </a:prstGeom>
        </p:spPr>
        <p:txBody>
          <a:bodyPr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11/21/2019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b="1"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07241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Rectangle 8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7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679192"/>
            <a:ext cx="4343400" cy="2286000"/>
          </a:xfrm>
          <a:prstGeom prst="rect">
            <a:avLst/>
          </a:prstGeom>
        </p:spPr>
        <p:txBody>
          <a:bodyPr anchor="ctr" anchorCtr="0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4576" y="2679192"/>
            <a:ext cx="3758184" cy="2286000"/>
          </a:xfrm>
        </p:spPr>
        <p:txBody>
          <a:bodyPr anchor="ctr" anchorCtr="0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11/21/2019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b="1"/>
            </a:lvl1pPr>
          </a:lstStyle>
          <a:p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1182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969264"/>
            <a:ext cx="8825659" cy="704088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8032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76" y="2603500"/>
            <a:ext cx="4828032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11/21/2019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05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69264"/>
            <a:ext cx="8825659" cy="70408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6040"/>
            <a:ext cx="48280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98448"/>
            <a:ext cx="4828032" cy="284378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76" y="2606040"/>
            <a:ext cx="48280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1" y="3187921"/>
            <a:ext cx="4825160" cy="285431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11/21/2019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6332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2144" y="969264"/>
            <a:ext cx="8825659" cy="704088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11/21/2019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42978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11/21/2019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0551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298448"/>
            <a:ext cx="2793159" cy="1597152"/>
          </a:xfrm>
          <a:prstGeom prst="rect">
            <a:avLst/>
          </a:prstGeo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79008" y="1447800"/>
            <a:ext cx="5195997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3" y="3129280"/>
            <a:ext cx="2793159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11/21/2019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7975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59" cy="1735668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11/21/2019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0283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7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30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2760" y="6391656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E748362D-825D-4A82-A0AE-0E1171E04A9C}" type="datetimeFigureOut">
              <a:rPr lang="en-US" smtClean="0"/>
              <a:t>11/21/2019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7784" y="6391656"/>
            <a:ext cx="3867912" cy="310896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72923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  <p:sldLayoutId id="2147483888" r:id="rId12"/>
    <p:sldLayoutId id="2147483889" r:id="rId13"/>
    <p:sldLayoutId id="2147483890" r:id="rId14"/>
    <p:sldLayoutId id="2147483891" r:id="rId15"/>
    <p:sldLayoutId id="2147483892" r:id="rId16"/>
    <p:sldLayoutId id="2147483893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8" Type="http://schemas.openxmlformats.org/officeDocument/2006/relationships/oleObject" Target="../embeddings/oleObject2.bin"/><Relationship Id="rId26" Type="http://schemas.openxmlformats.org/officeDocument/2006/relationships/image" Target="../media/image18.png"/><Relationship Id="rId21" Type="http://schemas.openxmlformats.org/officeDocument/2006/relationships/image" Target="../media/image4.wmf"/><Relationship Id="rId17" Type="http://schemas.openxmlformats.org/officeDocument/2006/relationships/image" Target="../media/image2.wmf"/><Relationship Id="rId12" Type="http://schemas.openxmlformats.org/officeDocument/2006/relationships/image" Target="../media/image7.png"/><Relationship Id="rId25" Type="http://schemas.openxmlformats.org/officeDocument/2006/relationships/image" Target="../media/image17.png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.bin"/><Relationship Id="rId20" Type="http://schemas.openxmlformats.org/officeDocument/2006/relationships/oleObject" Target="../embeddings/oleObject3.bin"/><Relationship Id="rId1" Type="http://schemas.openxmlformats.org/officeDocument/2006/relationships/vmlDrawing" Target="../drawings/vmlDrawing1.vml"/><Relationship Id="rId24" Type="http://schemas.openxmlformats.org/officeDocument/2006/relationships/image" Target="../media/image16.png"/><Relationship Id="rId15" Type="http://schemas.openxmlformats.org/officeDocument/2006/relationships/image" Target="../media/image15.png"/><Relationship Id="rId23" Type="http://schemas.openxmlformats.org/officeDocument/2006/relationships/image" Target="../media/image5.wmf"/><Relationship Id="rId19" Type="http://schemas.openxmlformats.org/officeDocument/2006/relationships/image" Target="../media/image3.wmf"/><Relationship Id="rId22" Type="http://schemas.openxmlformats.org/officeDocument/2006/relationships/oleObject" Target="../embeddings/oleObject4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image" Target="../media/image12.png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6.bin"/><Relationship Id="rId5" Type="http://schemas.openxmlformats.org/officeDocument/2006/relationships/image" Target="../media/image6.wmf"/><Relationship Id="rId4" Type="http://schemas.openxmlformats.org/officeDocument/2006/relationships/oleObject" Target="../embeddings/oleObject5.bin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Chemistry – Nov 21, 2019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r>
              <a:rPr lang="en-US" b="1" dirty="0" smtClean="0"/>
              <a:t>P3 Challenge- </a:t>
            </a:r>
          </a:p>
          <a:p>
            <a:pPr lvl="1"/>
            <a:r>
              <a:rPr lang="en-US" sz="1800" b="1" dirty="0" smtClean="0"/>
              <a:t>When a neutron becomes a proton, what kind of nuclear decay is this? </a:t>
            </a:r>
          </a:p>
          <a:p>
            <a:pPr lvl="1"/>
            <a:r>
              <a:rPr lang="en-US" sz="1800" b="1" dirty="0" smtClean="0"/>
              <a:t>When a proton becomes a neutron, what kind of nuclear decay is this?</a:t>
            </a:r>
          </a:p>
          <a:p>
            <a:pPr lvl="1"/>
            <a:endParaRPr lang="en-US" sz="1800" b="1" baseline="30000" dirty="0" smtClean="0"/>
          </a:p>
          <a:p>
            <a:endParaRPr lang="en-US" b="1" dirty="0"/>
          </a:p>
          <a:p>
            <a:r>
              <a:rPr lang="en-US" b="1" dirty="0" smtClean="0"/>
              <a:t>Objective –</a:t>
            </a:r>
          </a:p>
          <a:p>
            <a:pPr lvl="1"/>
            <a:r>
              <a:rPr lang="en-US" b="1" dirty="0" smtClean="0"/>
              <a:t>Nuclear Chemistry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r>
              <a:rPr lang="en-US" b="1" dirty="0"/>
              <a:t>Agenda</a:t>
            </a:r>
          </a:p>
          <a:p>
            <a:pPr lvl="1"/>
            <a:r>
              <a:rPr lang="en-US" sz="1800" b="1" dirty="0" smtClean="0"/>
              <a:t>Types of Radiation</a:t>
            </a:r>
          </a:p>
          <a:p>
            <a:pPr lvl="1"/>
            <a:r>
              <a:rPr lang="en-US" sz="1800" b="1" dirty="0" smtClean="0"/>
              <a:t>Radiation Safety</a:t>
            </a:r>
          </a:p>
          <a:p>
            <a:pPr lvl="1"/>
            <a:r>
              <a:rPr lang="en-US" sz="1800" b="1" dirty="0" smtClean="0"/>
              <a:t>Radioactive decay</a:t>
            </a:r>
          </a:p>
          <a:p>
            <a:pPr lvl="1"/>
            <a:r>
              <a:rPr lang="en-US" sz="1800" b="1" dirty="0" smtClean="0"/>
              <a:t>Nuclear Reactions</a:t>
            </a:r>
          </a:p>
          <a:p>
            <a:pPr lvl="1"/>
            <a:r>
              <a:rPr lang="en-US" sz="1800" b="1" dirty="0" smtClean="0"/>
              <a:t>Half-life</a:t>
            </a:r>
          </a:p>
          <a:p>
            <a:pPr lvl="1"/>
            <a:endParaRPr lang="en-US" sz="2000" b="1" dirty="0"/>
          </a:p>
          <a:p>
            <a:r>
              <a:rPr lang="en-US" b="1" dirty="0"/>
              <a:t>Assignment: </a:t>
            </a:r>
            <a:r>
              <a:rPr lang="en-US" b="1" dirty="0" smtClean="0"/>
              <a:t>Nuclear Chemistry Worksheet</a:t>
            </a:r>
          </a:p>
          <a:p>
            <a:endParaRPr lang="en-US" b="1" dirty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995044" y="865486"/>
            <a:ext cx="408637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Turn in your Atom PhET if not yet.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Get out the Radioactivity Reading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For a HMK check.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0389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Nuclear Radiation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Radioactivity – spontaneous emission of nuclear radiation from a nucleus</a:t>
            </a:r>
          </a:p>
          <a:p>
            <a:pPr lvl="1"/>
            <a:r>
              <a:rPr lang="en-US" b="1" dirty="0" smtClean="0"/>
              <a:t>Term first coined by Marie Curie</a:t>
            </a:r>
          </a:p>
          <a:p>
            <a:r>
              <a:rPr lang="en-US" b="1" dirty="0" smtClean="0"/>
              <a:t>Three types of nuclear radiation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976603665"/>
                  </p:ext>
                </p:extLst>
              </p:nvPr>
            </p:nvGraphicFramePr>
            <p:xfrm>
              <a:off x="1399834" y="3777888"/>
              <a:ext cx="9442339" cy="256032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559826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1559826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1559826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1559826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  <a:gridCol w="1559826">
                      <a:extLst>
                        <a:ext uri="{9D8B030D-6E8A-4147-A177-3AD203B41FA5}">
                          <a16:colId xmlns:a16="http://schemas.microsoft.com/office/drawing/2014/main" val="20004"/>
                        </a:ext>
                      </a:extLst>
                    </a:gridCol>
                    <a:gridCol w="1643209">
                      <a:extLst>
                        <a:ext uri="{9D8B030D-6E8A-4147-A177-3AD203B41FA5}">
                          <a16:colId xmlns:a16="http://schemas.microsoft.com/office/drawing/2014/main" val="20005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Type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Greek</a:t>
                          </a:r>
                        </a:p>
                        <a:p>
                          <a:pPr algn="ctr"/>
                          <a:r>
                            <a:rPr lang="en-US" dirty="0" smtClean="0"/>
                            <a:t>Symbol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err="1" smtClean="0"/>
                            <a:t>Identiy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Charge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Energy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Stopped</a:t>
                          </a:r>
                          <a:r>
                            <a:rPr lang="en-US" baseline="0" dirty="0" smtClean="0"/>
                            <a:t> by</a:t>
                          </a:r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alpha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  <a:sym typeface="Euclid Symbol" panose="05050102010706020507" pitchFamily="18" charset="2"/>
                            </a:rPr>
                            <a:t></a:t>
                          </a:r>
                          <a:endParaRPr lang="en-US" sz="24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Helium nucleus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+2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nor/>
                                  </m:rPr>
                                  <a:rPr lang="en-US" b="0" i="0" dirty="0" smtClean="0">
                                    <a:latin typeface="+mn-lt"/>
                                    <a:cs typeface="Arial" panose="020B0604020202020204" pitchFamily="34" charset="0"/>
                                  </a:rPr>
                                  <m:t>Low</m:t>
                                </m:r>
                              </m:oMath>
                            </m:oMathPara>
                          </a14:m>
                          <a:endParaRPr lang="en-US" i="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Paper, clothes</a:t>
                          </a:r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beta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l-GR" sz="2400" dirty="0" smtClean="0"/>
                            <a:t>β</a:t>
                          </a:r>
                          <a:r>
                            <a:rPr lang="en-US" sz="2400" baseline="30000" dirty="0" smtClean="0"/>
                            <a:t>-  </a:t>
                          </a:r>
                          <a:r>
                            <a:rPr lang="en-US" sz="2400" baseline="0" dirty="0" smtClean="0"/>
                            <a:t>(</a:t>
                          </a:r>
                          <a:r>
                            <a:rPr lang="el-GR" sz="2400" dirty="0" smtClean="0"/>
                            <a:t>β</a:t>
                          </a:r>
                          <a:r>
                            <a:rPr lang="en-US" sz="2400" baseline="30000" dirty="0" smtClean="0"/>
                            <a:t>+</a:t>
                          </a:r>
                          <a:r>
                            <a:rPr lang="en-US" sz="2400" baseline="0" dirty="0" smtClean="0"/>
                            <a:t>)</a:t>
                          </a:r>
                          <a:endParaRPr lang="en-US" sz="2400" dirty="0" smtClean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Electron</a:t>
                          </a:r>
                          <a:r>
                            <a:rPr lang="en-US" baseline="0" dirty="0" smtClean="0"/>
                            <a:t> </a:t>
                          </a:r>
                        </a:p>
                        <a:p>
                          <a:pPr algn="ctr"/>
                          <a:r>
                            <a:rPr lang="en-US" baseline="0" dirty="0" smtClean="0"/>
                            <a:t>(or positron)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-1</a:t>
                          </a:r>
                        </a:p>
                        <a:p>
                          <a:pPr algn="ctr"/>
                          <a:r>
                            <a:rPr lang="en-US" dirty="0" smtClean="0"/>
                            <a:t>(+1)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>
                              <a:latin typeface="+mn-lt"/>
                              <a:cs typeface="Arial" panose="020B0604020202020204" pitchFamily="34" charset="0"/>
                            </a:rPr>
                            <a:t>High</a:t>
                          </a:r>
                          <a:r>
                            <a:rPr lang="en-US" baseline="0" dirty="0" smtClean="0">
                              <a:latin typeface="+mn-lt"/>
                              <a:cs typeface="Arial" panose="020B0604020202020204" pitchFamily="34" charset="0"/>
                            </a:rPr>
                            <a:t> to very high</a:t>
                          </a:r>
                          <a:r>
                            <a:rPr lang="en-US" dirty="0" smtClean="0">
                              <a:latin typeface="+mn-lt"/>
                              <a:cs typeface="Arial" panose="020B0604020202020204" pitchFamily="34" charset="0"/>
                            </a:rPr>
                            <a:t> </a:t>
                          </a:r>
                          <a:endParaRPr lang="en-US" dirty="0">
                            <a:latin typeface="+mn-lt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Aluminum</a:t>
                          </a:r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gamma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 smtClean="0">
                              <a:sym typeface="Euclid Symbol" panose="05050102010706020507" pitchFamily="18" charset="2"/>
                            </a:rPr>
                            <a:t></a:t>
                          </a:r>
                          <a:endParaRPr lang="en-US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EM radiation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>
                              <a:latin typeface="+mn-lt"/>
                              <a:cs typeface="Arial" panose="020B0604020202020204" pitchFamily="34" charset="0"/>
                            </a:rPr>
                            <a:t>Very</a:t>
                          </a:r>
                          <a:r>
                            <a:rPr lang="en-US" baseline="0" dirty="0" smtClean="0">
                              <a:latin typeface="+mn-lt"/>
                              <a:cs typeface="Arial" panose="020B0604020202020204" pitchFamily="34" charset="0"/>
                            </a:rPr>
                            <a:t> high</a:t>
                          </a:r>
                          <a:endParaRPr lang="en-US" dirty="0">
                            <a:latin typeface="+mn-lt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Lead, Thick</a:t>
                          </a:r>
                          <a:r>
                            <a:rPr lang="en-US" baseline="0" dirty="0" smtClean="0"/>
                            <a:t> Concrete</a:t>
                          </a:r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976603665"/>
                  </p:ext>
                </p:extLst>
              </p:nvPr>
            </p:nvGraphicFramePr>
            <p:xfrm>
              <a:off x="1399834" y="3777888"/>
              <a:ext cx="9442339" cy="256032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559826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1559826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1559826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1559826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  <a:gridCol w="1559826">
                      <a:extLst>
                        <a:ext uri="{9D8B030D-6E8A-4147-A177-3AD203B41FA5}">
                          <a16:colId xmlns:a16="http://schemas.microsoft.com/office/drawing/2014/main" val="20004"/>
                        </a:ext>
                      </a:extLst>
                    </a:gridCol>
                    <a:gridCol w="1643209">
                      <a:extLst>
                        <a:ext uri="{9D8B030D-6E8A-4147-A177-3AD203B41FA5}">
                          <a16:colId xmlns:a16="http://schemas.microsoft.com/office/drawing/2014/main" val="20005"/>
                        </a:ext>
                      </a:extLst>
                    </a:gridCol>
                  </a:tblGrid>
                  <a:tr h="6400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Type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Greek</a:t>
                          </a:r>
                        </a:p>
                        <a:p>
                          <a:pPr algn="ctr"/>
                          <a:r>
                            <a:rPr lang="en-US" dirty="0" smtClean="0"/>
                            <a:t>Symbol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err="1" smtClean="0"/>
                            <a:t>Identiy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Charge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Energy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Stopped</a:t>
                          </a:r>
                          <a:r>
                            <a:rPr lang="en-US" baseline="0" dirty="0" smtClean="0"/>
                            <a:t> by</a:t>
                          </a:r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6400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alpha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  <a:sym typeface="Euclid Symbol" panose="05050102010706020507" pitchFamily="18" charset="2"/>
                            </a:rPr>
                            <a:t></a:t>
                          </a:r>
                          <a:endParaRPr lang="en-US" sz="24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Helium nucleus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+2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400391" t="-103774" r="-107031" b="-21320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Paper, clothes</a:t>
                          </a:r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6400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beta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l-GR" sz="2400" dirty="0" smtClean="0"/>
                            <a:t>β</a:t>
                          </a:r>
                          <a:r>
                            <a:rPr lang="en-US" sz="2400" baseline="30000" dirty="0" smtClean="0"/>
                            <a:t>-  </a:t>
                          </a:r>
                          <a:r>
                            <a:rPr lang="en-US" sz="2400" baseline="0" dirty="0" smtClean="0"/>
                            <a:t>(</a:t>
                          </a:r>
                          <a:r>
                            <a:rPr lang="el-GR" sz="2400" dirty="0" smtClean="0"/>
                            <a:t>β</a:t>
                          </a:r>
                          <a:r>
                            <a:rPr lang="en-US" sz="2400" baseline="30000" dirty="0" smtClean="0"/>
                            <a:t>+</a:t>
                          </a:r>
                          <a:r>
                            <a:rPr lang="en-US" sz="2400" baseline="0" dirty="0" smtClean="0"/>
                            <a:t>)</a:t>
                          </a:r>
                          <a:endParaRPr lang="en-US" sz="2400" dirty="0" smtClean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Electron</a:t>
                          </a:r>
                          <a:r>
                            <a:rPr lang="en-US" baseline="0" dirty="0" smtClean="0"/>
                            <a:t> </a:t>
                          </a:r>
                        </a:p>
                        <a:p>
                          <a:pPr algn="ctr"/>
                          <a:r>
                            <a:rPr lang="en-US" baseline="0" dirty="0" smtClean="0"/>
                            <a:t>(or positron)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-</a:t>
                          </a:r>
                          <a:r>
                            <a:rPr lang="en-US" dirty="0" smtClean="0"/>
                            <a:t>1</a:t>
                          </a:r>
                        </a:p>
                        <a:p>
                          <a:pPr algn="ctr"/>
                          <a:r>
                            <a:rPr lang="en-US" dirty="0" smtClean="0"/>
                            <a:t>(+1)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>
                              <a:latin typeface="+mn-lt"/>
                              <a:cs typeface="Arial" panose="020B0604020202020204" pitchFamily="34" charset="0"/>
                            </a:rPr>
                            <a:t>High</a:t>
                          </a:r>
                          <a:r>
                            <a:rPr lang="en-US" baseline="0" dirty="0" smtClean="0">
                              <a:latin typeface="+mn-lt"/>
                              <a:cs typeface="Arial" panose="020B0604020202020204" pitchFamily="34" charset="0"/>
                            </a:rPr>
                            <a:t> to very high</a:t>
                          </a:r>
                          <a:r>
                            <a:rPr lang="en-US" dirty="0" smtClean="0">
                              <a:latin typeface="+mn-lt"/>
                              <a:cs typeface="Arial" panose="020B0604020202020204" pitchFamily="34" charset="0"/>
                            </a:rPr>
                            <a:t> </a:t>
                          </a:r>
                          <a:endParaRPr lang="en-US" dirty="0">
                            <a:latin typeface="+mn-lt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Aluminum</a:t>
                          </a:r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6400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gamma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 smtClean="0">
                              <a:sym typeface="Euclid Symbol" panose="05050102010706020507" pitchFamily="18" charset="2"/>
                            </a:rPr>
                            <a:t></a:t>
                          </a:r>
                          <a:endParaRPr lang="en-US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EM radiation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>
                              <a:latin typeface="+mn-lt"/>
                              <a:cs typeface="Arial" panose="020B0604020202020204" pitchFamily="34" charset="0"/>
                            </a:rPr>
                            <a:t>Very</a:t>
                          </a:r>
                          <a:r>
                            <a:rPr lang="en-US" baseline="0" dirty="0" smtClean="0">
                              <a:latin typeface="+mn-lt"/>
                              <a:cs typeface="Arial" panose="020B0604020202020204" pitchFamily="34" charset="0"/>
                            </a:rPr>
                            <a:t> high</a:t>
                          </a:r>
                          <a:endParaRPr lang="en-US" dirty="0">
                            <a:latin typeface="+mn-lt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Lead, Thick</a:t>
                          </a:r>
                          <a:r>
                            <a:rPr lang="en-US" baseline="0" dirty="0" smtClean="0"/>
                            <a:t> Concrete</a:t>
                          </a:r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5036234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Nuclear Reaction Symbols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154954" y="2603500"/>
                <a:ext cx="9308395" cy="3416300"/>
              </a:xfrm>
            </p:spPr>
            <p:txBody>
              <a:bodyPr/>
              <a:lstStyle/>
              <a:p>
                <a:r>
                  <a:rPr lang="en-US" b="1" dirty="0" smtClean="0"/>
                  <a:t>All three types need to have symbols like the isotopic symbols </a:t>
                </a:r>
              </a:p>
              <a:p>
                <a:r>
                  <a:rPr lang="en-US" b="1" u="sng" dirty="0" smtClean="0"/>
                  <a:t>Alpha radiation </a:t>
                </a:r>
                <a:r>
                  <a:rPr lang="en-US" b="1" dirty="0" smtClean="0"/>
                  <a:t>is a Helium nucleus</a:t>
                </a:r>
              </a:p>
              <a:p>
                <a:r>
                  <a:rPr lang="en-US" b="1" u="sng" dirty="0" smtClean="0"/>
                  <a:t>Beta radiation </a:t>
                </a:r>
                <a:r>
                  <a:rPr lang="en-US" b="1" dirty="0" smtClean="0"/>
                  <a:t>is an electron or positron                         or            </a:t>
                </a:r>
              </a:p>
              <a:p>
                <a:pPr lvl="1"/>
                <a:r>
                  <a:rPr lang="en-US" b="1" dirty="0" smtClean="0"/>
                  <a:t>A neutrino (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𝜈</m:t>
                    </m:r>
                  </m:oMath>
                </a14:m>
                <a:r>
                  <a:rPr lang="en-US" b="1" dirty="0" smtClean="0"/>
                  <a:t>) or antineutrino (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𝜈</m:t>
                        </m:r>
                      </m:e>
                    </m:acc>
                  </m:oMath>
                </a14:m>
                <a:r>
                  <a:rPr lang="en-US" b="1" dirty="0" smtClean="0"/>
                  <a:t>) is also emitted. “Beta decay” or “positron emission”</a:t>
                </a:r>
              </a:p>
              <a:p>
                <a:r>
                  <a:rPr lang="en-US" b="1" u="sng" dirty="0" smtClean="0"/>
                  <a:t>Gamma radiation </a:t>
                </a:r>
                <a:r>
                  <a:rPr lang="en-US" b="1" dirty="0" smtClean="0"/>
                  <a:t>is pure energy and has no equivalent atomic number or mass number. It’s symbol is a simple gamma. (Jesus fish on its nose.)</a:t>
                </a:r>
              </a:p>
              <a:p>
                <a:r>
                  <a:rPr lang="en-US" b="1" dirty="0" smtClean="0"/>
                  <a:t>Protons and neutrons also need nuclear symbols:</a:t>
                </a:r>
              </a:p>
              <a:p>
                <a:r>
                  <a:rPr lang="en-US" b="1" dirty="0" smtClean="0"/>
                  <a:t>Electrons are identical to beta radiation</a:t>
                </a:r>
                <a:r>
                  <a:rPr lang="en-US" b="1" dirty="0"/>
                  <a:t> </a:t>
                </a:r>
                <a:r>
                  <a:rPr lang="en-US" b="1" dirty="0" smtClean="0"/>
                  <a:t>but with an e.      	 </a:t>
                </a:r>
                <a:endParaRPr lang="en-US" b="1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154954" y="2603500"/>
                <a:ext cx="9308395" cy="3416300"/>
              </a:xfrm>
              <a:blipFill>
                <a:blip r:embed="rId15"/>
                <a:stretch>
                  <a:fillRect l="-131" t="-89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2632171"/>
              </p:ext>
            </p:extLst>
          </p:nvPr>
        </p:nvGraphicFramePr>
        <p:xfrm>
          <a:off x="8549232" y="2584158"/>
          <a:ext cx="645554" cy="4717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5" name="Equation" r:id="rId16" imgW="330120" imgH="241200" progId="Equation.DSMT4">
                  <p:embed/>
                </p:oleObj>
              </mc:Choice>
              <mc:Fallback>
                <p:oleObj name="Equation" r:id="rId16" imgW="330120" imgH="241200" progId="Equation.DSMT4">
                  <p:embed/>
                  <p:pic>
                    <p:nvPicPr>
                      <p:cNvPr id="4" name="Object 3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8549232" y="2584158"/>
                        <a:ext cx="645554" cy="47175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37072688"/>
              </p:ext>
            </p:extLst>
          </p:nvPr>
        </p:nvGraphicFramePr>
        <p:xfrm>
          <a:off x="5567783" y="2938162"/>
          <a:ext cx="569913" cy="471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6" name="Equation" r:id="rId18" imgW="291960" imgH="241200" progId="Equation.DSMT4">
                  <p:embed/>
                </p:oleObj>
              </mc:Choice>
              <mc:Fallback>
                <p:oleObj name="Equation" r:id="rId18" imgW="291960" imgH="241200" progId="Equation.DSMT4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5567783" y="2938162"/>
                        <a:ext cx="569913" cy="4714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43375091"/>
              </p:ext>
            </p:extLst>
          </p:nvPr>
        </p:nvGraphicFramePr>
        <p:xfrm>
          <a:off x="7128601" y="4859245"/>
          <a:ext cx="346075" cy="473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7" name="Equation" r:id="rId20" imgW="177480" imgH="241200" progId="Equation.DSMT4">
                  <p:embed/>
                </p:oleObj>
              </mc:Choice>
              <mc:Fallback>
                <p:oleObj name="Equation" r:id="rId20" imgW="177480" imgH="241200" progId="Equation.DSMT4">
                  <p:embed/>
                  <p:pic>
                    <p:nvPicPr>
                      <p:cNvPr id="8" name="Object 7"/>
                      <p:cNvPicPr/>
                      <p:nvPr/>
                    </p:nvPicPr>
                    <p:blipFill>
                      <a:blip r:embed="rId21"/>
                      <a:stretch>
                        <a:fillRect/>
                      </a:stretch>
                    </p:blipFill>
                    <p:spPr>
                      <a:xfrm>
                        <a:off x="7128601" y="4859245"/>
                        <a:ext cx="346075" cy="4730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17719474"/>
              </p:ext>
            </p:extLst>
          </p:nvPr>
        </p:nvGraphicFramePr>
        <p:xfrm>
          <a:off x="7927389" y="4890515"/>
          <a:ext cx="369888" cy="473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8" name="Equation" r:id="rId22" imgW="190440" imgH="241200" progId="Equation.DSMT4">
                  <p:embed/>
                </p:oleObj>
              </mc:Choice>
              <mc:Fallback>
                <p:oleObj name="Equation" r:id="rId22" imgW="190440" imgH="241200" progId="Equation.DSMT4">
                  <p:embed/>
                  <p:pic>
                    <p:nvPicPr>
                      <p:cNvPr id="9" name="Object 8"/>
                      <p:cNvPicPr/>
                      <p:nvPr/>
                    </p:nvPicPr>
                    <p:blipFill>
                      <a:blip r:embed="rId23"/>
                      <a:stretch>
                        <a:fillRect/>
                      </a:stretch>
                    </p:blipFill>
                    <p:spPr>
                      <a:xfrm>
                        <a:off x="7927389" y="4890515"/>
                        <a:ext cx="369888" cy="4730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7586357" y="5363590"/>
                <a:ext cx="873798" cy="37587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Pre>
                        <m:sPre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sPrePr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b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p>
                        <m:e>
                          <m:r>
                            <m:rPr>
                              <m:nor/>
                            </m:rPr>
                            <a:rPr lang="en-US" sz="2400" b="0" i="0" smtClean="0">
                              <a:latin typeface="Cambria Math" panose="02040503050406030204" pitchFamily="18" charset="0"/>
                            </a:rPr>
                            <m:t>e</m:t>
                          </m:r>
                        </m:e>
                      </m:sPre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86357" y="5363590"/>
                <a:ext cx="873798" cy="375872"/>
              </a:xfrm>
              <a:prstGeom prst="rect">
                <a:avLst/>
              </a:prstGeom>
              <a:blipFill>
                <a:blip r:embed="rId2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7739944" y="3409650"/>
                <a:ext cx="1618576" cy="3777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Pre>
                        <m:sPre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sPrePr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+1</m:t>
                          </m:r>
                        </m:sub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p>
                        <m:e>
                          <m:r>
                            <a:rPr lang="en-US" sz="2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</m:sPre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𝜈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39944" y="3409650"/>
                <a:ext cx="1618576" cy="377732"/>
              </a:xfrm>
              <a:prstGeom prst="rect">
                <a:avLst/>
              </a:prstGeom>
              <a:blipFill>
                <a:blip r:embed="rId12"/>
                <a:stretch>
                  <a:fillRect b="-370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9256518" y="4495579"/>
                <a:ext cx="577324" cy="4420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Pre>
                        <m:sPrePr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sPrePr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p>
                        <m:e>
                          <m:r>
                            <a:rPr lang="en-US" sz="28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𝛾</m:t>
                          </m:r>
                        </m:e>
                      </m:sPre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56518" y="4495579"/>
                <a:ext cx="577324" cy="442044"/>
              </a:xfrm>
              <a:prstGeom prst="rect">
                <a:avLst/>
              </a:prstGeom>
              <a:blipFill>
                <a:blip r:embed="rId2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6227608" y="3409650"/>
                <a:ext cx="1247068" cy="37587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Pre>
                        <m:sPre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sPrePr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b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p>
                        <m:e>
                          <m:r>
                            <a:rPr lang="en-US" sz="2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acc>
                            <m:accPr>
                              <m:chr m:val="̅"/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𝜈</m:t>
                              </m:r>
                            </m:e>
                          </m:acc>
                        </m:e>
                      </m:sPre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27608" y="3409650"/>
                <a:ext cx="1247068" cy="375872"/>
              </a:xfrm>
              <a:prstGeom prst="rect">
                <a:avLst/>
              </a:prstGeom>
              <a:blipFill>
                <a:blip r:embed="rId2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828079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Reactions for nuclear decay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b="1" dirty="0" smtClean="0"/>
                  <a:t>Niobium -97 undergoes beta decay.  Write the decay reaction.</a:t>
                </a:r>
              </a:p>
              <a:p>
                <a:r>
                  <a:rPr lang="en-US" b="1" dirty="0" smtClean="0"/>
                  <a:t>             </a:t>
                </a:r>
                <a:r>
                  <a:rPr lang="en-US" b="1" dirty="0" smtClean="0">
                    <a:sym typeface="Wingdings" panose="05000000000000000000" pitchFamily="2" charset="2"/>
                  </a:rPr>
                  <a:t>  </a:t>
                </a:r>
                <a14:m>
                  <m:oMath xmlns:m="http://schemas.openxmlformats.org/officeDocument/2006/math">
                    <m:sPre>
                      <m:sPre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PrePr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−1</m:t>
                        </m:r>
                      </m:sub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0</m:t>
                        </m:r>
                      </m:sup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𝛽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acc>
                          <m:accPr>
                            <m:chr m:val="̅"/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𝜈</m:t>
                            </m:r>
                          </m:e>
                        </m:acc>
                      </m:e>
                    </m:sPre>
                  </m:oMath>
                </a14:m>
                <a:r>
                  <a:rPr lang="en-US" b="1" dirty="0" smtClean="0">
                    <a:sym typeface="Wingdings" panose="05000000000000000000" pitchFamily="2" charset="2"/>
                  </a:rPr>
                  <a:t>    +    ???</a:t>
                </a:r>
                <a:endParaRPr lang="en-US" b="1" dirty="0" smtClean="0"/>
              </a:p>
              <a:p>
                <a:r>
                  <a:rPr lang="en-US" b="1" dirty="0" smtClean="0"/>
                  <a:t>We need to apply the two nuclear reaction balancing principles to determine the second product.</a:t>
                </a:r>
              </a:p>
              <a:p>
                <a:pPr lvl="1"/>
                <a:r>
                  <a:rPr lang="en-US" b="1" dirty="0" smtClean="0"/>
                  <a:t>1) Mass number for reactants and products must balance.</a:t>
                </a:r>
              </a:p>
              <a:p>
                <a:pPr lvl="1"/>
                <a:r>
                  <a:rPr lang="en-US" b="1" dirty="0" smtClean="0"/>
                  <a:t>2) Atomic number for reactants and products must balance.</a:t>
                </a:r>
              </a:p>
              <a:p>
                <a:pPr lvl="1"/>
                <a:r>
                  <a:rPr lang="en-US" b="1" dirty="0" smtClean="0"/>
                  <a:t>                 </a:t>
                </a:r>
                <a:r>
                  <a:rPr lang="en-US" b="1" dirty="0">
                    <a:sym typeface="Wingdings" panose="05000000000000000000" pitchFamily="2" charset="2"/>
                  </a:rPr>
                  <a:t>  </a:t>
                </a:r>
                <a14:m>
                  <m:oMath xmlns:m="http://schemas.openxmlformats.org/officeDocument/2006/math">
                    <m:sPre>
                      <m:sPre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sPrePr>
                      <m:sub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−1</m:t>
                        </m:r>
                      </m:sub>
                      <m:sup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0</m:t>
                        </m:r>
                      </m:sup>
                      <m:e>
                        <m:r>
                          <a:rPr lang="en-US" sz="1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𝛽</m:t>
                        </m:r>
                        <m:r>
                          <a:rPr lang="en-US" sz="1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acc>
                          <m:accPr>
                            <m:chr m:val="̅"/>
                            <m:ctrlPr>
                              <a:rPr lang="en-US" sz="1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1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𝜈</m:t>
                            </m:r>
                          </m:e>
                        </m:acc>
                      </m:e>
                    </m:sPre>
                    <m:r>
                      <a:rPr lang="en-US" sz="1800" b="1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</m:t>
                    </m:r>
                  </m:oMath>
                </a14:m>
                <a:r>
                  <a:rPr lang="en-US" b="1" dirty="0" smtClean="0">
                    <a:sym typeface="Wingdings" panose="05000000000000000000" pitchFamily="2" charset="2"/>
                  </a:rPr>
                  <a:t>+   </a:t>
                </a:r>
              </a:p>
              <a:p>
                <a:endParaRPr lang="en-US" b="1" dirty="0">
                  <a:sym typeface="Wingdings" panose="05000000000000000000" pitchFamily="2" charset="2"/>
                </a:endParaRPr>
              </a:p>
              <a:p>
                <a:r>
                  <a:rPr lang="en-US" b="1" dirty="0" smtClean="0"/>
                  <a:t>Platinum – 190 undergoes alpha decay. Write the decay reaction. </a:t>
                </a:r>
                <a:endParaRPr lang="en-US" b="1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138" t="-891" b="-213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" name="Object 3"/>
          <p:cNvGraphicFramePr>
            <a:graphicFrameLocks noChangeAspect="1"/>
          </p:cNvGraphicFramePr>
          <p:nvPr>
            <p:extLst/>
          </p:nvPr>
        </p:nvGraphicFramePr>
        <p:xfrm>
          <a:off x="2040317" y="4788258"/>
          <a:ext cx="671513" cy="471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1" name="Equation" r:id="rId4" imgW="342720" imgH="241200" progId="Equation.DSMT4">
                  <p:embed/>
                </p:oleObj>
              </mc:Choice>
              <mc:Fallback>
                <p:oleObj name="Equation" r:id="rId4" imgW="342720" imgH="241200" progId="Equation.DSMT4">
                  <p:embed/>
                  <p:pic>
                    <p:nvPicPr>
                      <p:cNvPr id="4" name="Object 3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040317" y="4788258"/>
                        <a:ext cx="671513" cy="4714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/>
          </p:nvPr>
        </p:nvGraphicFramePr>
        <p:xfrm>
          <a:off x="1651119" y="2970526"/>
          <a:ext cx="671513" cy="471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2" name="Equation" r:id="rId6" imgW="342720" imgH="241200" progId="Equation.DSMT4">
                  <p:embed/>
                </p:oleObj>
              </mc:Choice>
              <mc:Fallback>
                <p:oleObj name="Equation" r:id="rId6" imgW="342720" imgH="24120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651119" y="2970526"/>
                        <a:ext cx="671513" cy="4714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28038144"/>
              </p:ext>
            </p:extLst>
          </p:nvPr>
        </p:nvGraphicFramePr>
        <p:xfrm>
          <a:off x="4246167" y="4788259"/>
          <a:ext cx="720725" cy="471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3" name="Equation" r:id="rId7" imgW="368280" imgH="241200" progId="Equation.DSMT4">
                  <p:embed/>
                </p:oleObj>
              </mc:Choice>
              <mc:Fallback>
                <p:oleObj name="Equation" r:id="rId7" imgW="368280" imgH="241200" progId="Equation.DSMT4">
                  <p:embed/>
                  <p:pic>
                    <p:nvPicPr>
                      <p:cNvPr id="8" name="Object 7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246167" y="4788259"/>
                        <a:ext cx="720725" cy="4714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596280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Uranium – 238 undergoes alpha decay.</a:t>
            </a:r>
          </a:p>
          <a:p>
            <a:endParaRPr lang="en-US" b="1" dirty="0"/>
          </a:p>
          <a:p>
            <a:endParaRPr lang="en-US" b="1" dirty="0" smtClean="0"/>
          </a:p>
          <a:p>
            <a:r>
              <a:rPr lang="en-US" b="1" dirty="0" smtClean="0"/>
              <a:t>Thorium – 238 undergoes beta decay.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010612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Nuclear Reactions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Besides natural decay, nuclear reactions can be induced by colliding small particles like neutrons or protons into a nuclide.</a:t>
            </a:r>
          </a:p>
          <a:p>
            <a:r>
              <a:rPr lang="en-US" b="1" dirty="0" smtClean="0"/>
              <a:t>Ex: When aluminum – 27 is hit with an alpha particle, a neutron and a second nuclide is produced.</a:t>
            </a:r>
          </a:p>
          <a:p>
            <a:endParaRPr lang="en-US" b="1" dirty="0" smtClean="0"/>
          </a:p>
          <a:p>
            <a:endParaRPr lang="en-US" b="1" dirty="0"/>
          </a:p>
          <a:p>
            <a:r>
              <a:rPr lang="en-US" b="1" dirty="0" smtClean="0"/>
              <a:t>Practice: When cobalt – 59  is bombarded with a neutron, an alpha particle is released and a new nuclide is produced.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862840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Half-life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The half-life information on the table of nuclides tells how fast a sample of that isotope will decay.</a:t>
            </a:r>
          </a:p>
          <a:p>
            <a:r>
              <a:rPr lang="en-US" b="1" dirty="0" smtClean="0"/>
              <a:t>The half-life is the length of time required for half of the sample to decay.</a:t>
            </a:r>
          </a:p>
          <a:p>
            <a:r>
              <a:rPr lang="en-US" b="1" dirty="0" smtClean="0"/>
              <a:t>For a 1 g sample, after one half-life, 0.500 g remain.</a:t>
            </a:r>
          </a:p>
          <a:p>
            <a:r>
              <a:rPr lang="en-US" b="1" dirty="0" smtClean="0"/>
              <a:t>After two half-life, the 0.500 g left after the first half-life gets cut in half again: 0.250 g remain.</a:t>
            </a:r>
          </a:p>
          <a:p>
            <a:r>
              <a:rPr lang="en-US" b="1" dirty="0" smtClean="0"/>
              <a:t>After 3 half-lives, 0.125 g are left, or 1/8 gram.</a:t>
            </a:r>
          </a:p>
          <a:p>
            <a:r>
              <a:rPr lang="en-US" b="1" dirty="0" smtClean="0"/>
              <a:t>After 4 half-lives, 1/16 gram is left.</a:t>
            </a:r>
          </a:p>
          <a:p>
            <a:r>
              <a:rPr lang="en-US" b="1" dirty="0" smtClean="0"/>
              <a:t>After 5 half-lives, 1/32 gram is left….</a:t>
            </a:r>
            <a:r>
              <a:rPr lang="en-US" b="1" dirty="0" err="1" smtClean="0"/>
              <a:t>etc</a:t>
            </a:r>
            <a:r>
              <a:rPr lang="en-US" b="1" dirty="0" smtClean="0"/>
              <a:t>…</a:t>
            </a:r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9558118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Exit Slip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Exit slip –  </a:t>
            </a:r>
            <a:r>
              <a:rPr lang="en-US" b="1" baseline="30000" dirty="0" smtClean="0"/>
              <a:t>112</a:t>
            </a:r>
            <a:r>
              <a:rPr lang="en-US" b="1" dirty="0" smtClean="0"/>
              <a:t>Ag undergoes a beta decay</a:t>
            </a:r>
            <a:endParaRPr lang="en-US" b="1" dirty="0"/>
          </a:p>
          <a:p>
            <a:r>
              <a:rPr lang="en-US" b="1" dirty="0" smtClean="0"/>
              <a:t>What’s </a:t>
            </a:r>
            <a:r>
              <a:rPr lang="en-US" b="1" dirty="0"/>
              <a:t>Due?  (Pending assignments to complete.)</a:t>
            </a:r>
          </a:p>
          <a:p>
            <a:pPr lvl="1"/>
            <a:r>
              <a:rPr lang="en-US" b="1" dirty="0" smtClean="0"/>
              <a:t>Nuclear Chemistry Problems Worksheet</a:t>
            </a:r>
            <a:endParaRPr lang="en-US" b="1" dirty="0"/>
          </a:p>
          <a:p>
            <a:r>
              <a:rPr lang="en-US" b="1" dirty="0" smtClean="0"/>
              <a:t>What’s </a:t>
            </a:r>
            <a:r>
              <a:rPr lang="en-US" b="1" dirty="0"/>
              <a:t>Next?  (How to prepare for the next day)</a:t>
            </a:r>
          </a:p>
          <a:p>
            <a:pPr lvl="1"/>
            <a:r>
              <a:rPr lang="en-US" b="1" dirty="0"/>
              <a:t>Read Holt </a:t>
            </a:r>
            <a:r>
              <a:rPr lang="en-US" b="1" dirty="0" smtClean="0"/>
              <a:t>p648-657</a:t>
            </a:r>
            <a:endParaRPr lang="en-US" b="1" dirty="0"/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894732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Gree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EC7F02AD-9687-440F-A9DF-FAA6F22270D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24582</TotalTime>
  <Words>434</Words>
  <Application>Microsoft Office PowerPoint</Application>
  <PresentationFormat>Widescreen</PresentationFormat>
  <Paragraphs>96</Paragraphs>
  <Slides>8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7" baseType="lpstr">
      <vt:lpstr>Arial</vt:lpstr>
      <vt:lpstr>Calibri</vt:lpstr>
      <vt:lpstr>Cambria Math</vt:lpstr>
      <vt:lpstr>Century Gothic</vt:lpstr>
      <vt:lpstr>Euclid Symbol</vt:lpstr>
      <vt:lpstr>Wingdings</vt:lpstr>
      <vt:lpstr>Wingdings 3</vt:lpstr>
      <vt:lpstr>Ion Boardroom</vt:lpstr>
      <vt:lpstr>Equation</vt:lpstr>
      <vt:lpstr>Chemistry – Nov 21, 2019 </vt:lpstr>
      <vt:lpstr>Nuclear Radiation</vt:lpstr>
      <vt:lpstr>Nuclear Reaction Symbols</vt:lpstr>
      <vt:lpstr>Reactions for nuclear decay</vt:lpstr>
      <vt:lpstr>Practice</vt:lpstr>
      <vt:lpstr>Other Nuclear Reactions</vt:lpstr>
      <vt:lpstr>Half-life</vt:lpstr>
      <vt:lpstr>Exit Slip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1818 ACC Chemistry</dc:title>
  <dc:creator>Melissa Triplett</dc:creator>
  <cp:lastModifiedBy>Triplett, Melissa J.</cp:lastModifiedBy>
  <cp:revision>205</cp:revision>
  <dcterms:created xsi:type="dcterms:W3CDTF">2015-08-11T02:33:52Z</dcterms:created>
  <dcterms:modified xsi:type="dcterms:W3CDTF">2019-11-21T18:05:57Z</dcterms:modified>
</cp:coreProperties>
</file>